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4937125" cy="5943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2624" y="216"/>
      </p:cViewPr>
      <p:guideLst>
        <p:guide orient="horz" pos="1872"/>
        <p:guide pos="15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308AF9-BE2B-844F-919D-04B9A3A61ABC}" type="datetimeFigureOut">
              <a:rPr lang="en-US" smtClean="0"/>
              <a:t>5/6/16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5013" y="685800"/>
            <a:ext cx="28479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67ED2-AE0A-1942-A90B-9609AADBE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993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685800"/>
            <a:ext cx="284797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67ED2-AE0A-1942-A90B-9609AADBE4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86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0285" y="1846369"/>
            <a:ext cx="4196556" cy="12740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0569" y="3368040"/>
            <a:ext cx="3455988" cy="1518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72E1-1E65-A744-BE25-4BC4FC17C6CA}" type="datetimeFigureOut">
              <a:rPr lang="en-US" smtClean="0"/>
              <a:t>5/6/16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C97F4-7975-D542-A7B7-1999E1FD7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7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72E1-1E65-A744-BE25-4BC4FC17C6CA}" type="datetimeFigureOut">
              <a:rPr lang="en-US" smtClean="0"/>
              <a:t>5/6/16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C97F4-7975-D542-A7B7-1999E1FD7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001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9709" y="238021"/>
            <a:ext cx="555427" cy="50713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428" y="238021"/>
            <a:ext cx="1583994" cy="507132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72E1-1E65-A744-BE25-4BC4FC17C6CA}" type="datetimeFigureOut">
              <a:rPr lang="en-US" smtClean="0"/>
              <a:t>5/6/16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C97F4-7975-D542-A7B7-1999E1FD7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143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72E1-1E65-A744-BE25-4BC4FC17C6CA}" type="datetimeFigureOut">
              <a:rPr lang="en-US" smtClean="0"/>
              <a:t>5/6/16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C97F4-7975-D542-A7B7-1999E1FD7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826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000" y="3819315"/>
            <a:ext cx="4196556" cy="118046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0000" y="2519152"/>
            <a:ext cx="4196556" cy="130016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72E1-1E65-A744-BE25-4BC4FC17C6CA}" type="datetimeFigureOut">
              <a:rPr lang="en-US" smtClean="0"/>
              <a:t>5/6/16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C97F4-7975-D542-A7B7-1999E1FD7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8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28" y="1386842"/>
            <a:ext cx="1069710" cy="39225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424" y="1386842"/>
            <a:ext cx="1069710" cy="39225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72E1-1E65-A744-BE25-4BC4FC17C6CA}" type="datetimeFigureOut">
              <a:rPr lang="en-US" smtClean="0"/>
              <a:t>5/6/16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C97F4-7975-D542-A7B7-1999E1FD7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2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7" y="238020"/>
            <a:ext cx="4443413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6" y="1330431"/>
            <a:ext cx="2181421" cy="5544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6856" y="1884891"/>
            <a:ext cx="2181421" cy="34244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07992" y="1330431"/>
            <a:ext cx="2182278" cy="5544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07992" y="1884891"/>
            <a:ext cx="2182278" cy="34244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72E1-1E65-A744-BE25-4BC4FC17C6CA}" type="datetimeFigureOut">
              <a:rPr lang="en-US" smtClean="0"/>
              <a:t>5/6/16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C97F4-7975-D542-A7B7-1999E1FD7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61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72E1-1E65-A744-BE25-4BC4FC17C6CA}" type="datetimeFigureOut">
              <a:rPr lang="en-US" smtClean="0"/>
              <a:t>5/6/16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C97F4-7975-D542-A7B7-1999E1FD7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140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72E1-1E65-A744-BE25-4BC4FC17C6CA}" type="datetimeFigureOut">
              <a:rPr lang="en-US" smtClean="0"/>
              <a:t>5/6/16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C97F4-7975-D542-A7B7-1999E1FD7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453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" y="236644"/>
            <a:ext cx="1624281" cy="1007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0279" y="236645"/>
            <a:ext cx="2759990" cy="50726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6858" y="1243755"/>
            <a:ext cx="1624281" cy="4065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72E1-1E65-A744-BE25-4BC4FC17C6CA}" type="datetimeFigureOut">
              <a:rPr lang="en-US" smtClean="0"/>
              <a:t>5/6/16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C97F4-7975-D542-A7B7-1999E1FD7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3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712" y="4160520"/>
            <a:ext cx="2962275" cy="49117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67712" y="531072"/>
            <a:ext cx="2962275" cy="35661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712" y="4651693"/>
            <a:ext cx="2962275" cy="6975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672E1-1E65-A744-BE25-4BC4FC17C6CA}" type="datetimeFigureOut">
              <a:rPr lang="en-US" smtClean="0"/>
              <a:t>5/6/16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C97F4-7975-D542-A7B7-1999E1FD7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076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6857" y="238020"/>
            <a:ext cx="4443413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7" y="1386842"/>
            <a:ext cx="4443413" cy="3922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6856" y="5508839"/>
            <a:ext cx="1151996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672E1-1E65-A744-BE25-4BC4FC17C6CA}" type="datetimeFigureOut">
              <a:rPr lang="en-US" smtClean="0"/>
              <a:t>5/6/16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86852" y="5508839"/>
            <a:ext cx="1563423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38273" y="5508839"/>
            <a:ext cx="1151996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C97F4-7975-D542-A7B7-1999E1FD7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37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/>
          <p:cNvSpPr/>
          <p:nvPr/>
        </p:nvSpPr>
        <p:spPr>
          <a:xfrm>
            <a:off x="399323" y="3500954"/>
            <a:ext cx="4286055" cy="2286000"/>
          </a:xfrm>
          <a:prstGeom prst="rect">
            <a:avLst/>
          </a:prstGeom>
          <a:noFill/>
          <a:ln>
            <a:solidFill>
              <a:schemeClr val="accent1"/>
            </a:solidFill>
            <a:prstDash val="dash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75" name="Rounded Rectangle 74"/>
          <p:cNvSpPr>
            <a:spLocks noChangeAspect="1"/>
          </p:cNvSpPr>
          <p:nvPr/>
        </p:nvSpPr>
        <p:spPr>
          <a:xfrm>
            <a:off x="119923" y="1197197"/>
            <a:ext cx="822960" cy="54864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Lit1</a:t>
            </a:r>
          </a:p>
          <a:p>
            <a:pPr algn="ctr"/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τ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= 20 h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6" name="Rounded Rectangle 75"/>
          <p:cNvSpPr>
            <a:spLocks noChangeAspect="1"/>
          </p:cNvSpPr>
          <p:nvPr/>
        </p:nvSpPr>
        <p:spPr>
          <a:xfrm>
            <a:off x="119923" y="2076014"/>
            <a:ext cx="822960" cy="54864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SOM1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τ</a:t>
            </a:r>
            <a:r>
              <a:rPr lang="en-US" sz="1200" baseline="-25000" dirty="0" smtClean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= 14 d</a:t>
            </a:r>
          </a:p>
        </p:txBody>
      </p:sp>
      <p:sp>
        <p:nvSpPr>
          <p:cNvPr id="77" name="Rounded Rectangle 76"/>
          <p:cNvSpPr>
            <a:spLocks noChangeAspect="1"/>
          </p:cNvSpPr>
          <p:nvPr/>
        </p:nvSpPr>
        <p:spPr>
          <a:xfrm>
            <a:off x="1415323" y="2076014"/>
            <a:ext cx="822960" cy="54864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SOM2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τ</a:t>
            </a:r>
            <a:r>
              <a:rPr lang="en-US" sz="1200" baseline="-25000" dirty="0" smtClean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= 71 d</a:t>
            </a:r>
          </a:p>
        </p:txBody>
      </p:sp>
      <p:sp>
        <p:nvSpPr>
          <p:cNvPr id="78" name="Rounded Rectangle 77"/>
          <p:cNvSpPr>
            <a:spLocks noChangeAspect="1"/>
          </p:cNvSpPr>
          <p:nvPr/>
        </p:nvSpPr>
        <p:spPr>
          <a:xfrm>
            <a:off x="2725963" y="2076014"/>
            <a:ext cx="822960" cy="54864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SOM3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τ</a:t>
            </a:r>
            <a:r>
              <a:rPr lang="en-US" sz="1200" baseline="-25000" dirty="0" smtClean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= 2 y</a:t>
            </a:r>
          </a:p>
        </p:txBody>
      </p:sp>
      <p:sp>
        <p:nvSpPr>
          <p:cNvPr id="151" name="Rounded Rectangle 150"/>
          <p:cNvSpPr>
            <a:spLocks noChangeAspect="1"/>
          </p:cNvSpPr>
          <p:nvPr/>
        </p:nvSpPr>
        <p:spPr>
          <a:xfrm>
            <a:off x="1430563" y="1197197"/>
            <a:ext cx="822960" cy="54864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A6A6A6"/>
                </a:solidFill>
              </a:rPr>
              <a:t>Lit2</a:t>
            </a:r>
          </a:p>
          <a:p>
            <a:pPr algn="ctr"/>
            <a:r>
              <a:rPr lang="en-US" sz="1200" dirty="0" err="1" smtClean="0">
                <a:solidFill>
                  <a:srgbClr val="A6A6A6"/>
                </a:solidFill>
              </a:rPr>
              <a:t>τ</a:t>
            </a:r>
            <a:r>
              <a:rPr lang="en-US" sz="1200" baseline="-25000" dirty="0" smtClean="0">
                <a:solidFill>
                  <a:srgbClr val="A6A6A6"/>
                </a:solidFill>
              </a:rPr>
              <a:t> </a:t>
            </a:r>
            <a:r>
              <a:rPr lang="en-US" sz="1200" dirty="0" smtClean="0">
                <a:solidFill>
                  <a:srgbClr val="A6A6A6"/>
                </a:solidFill>
              </a:rPr>
              <a:t>= 14 d </a:t>
            </a:r>
          </a:p>
        </p:txBody>
      </p:sp>
      <p:sp>
        <p:nvSpPr>
          <p:cNvPr id="152" name="Rounded Rectangle 151"/>
          <p:cNvSpPr>
            <a:spLocks noChangeAspect="1"/>
          </p:cNvSpPr>
          <p:nvPr/>
        </p:nvSpPr>
        <p:spPr>
          <a:xfrm>
            <a:off x="2725963" y="1197197"/>
            <a:ext cx="822960" cy="54864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A6A6A6"/>
                </a:solidFill>
              </a:rPr>
              <a:t>Lit3</a:t>
            </a:r>
          </a:p>
          <a:p>
            <a:pPr algn="ctr"/>
            <a:r>
              <a:rPr lang="en-US" sz="1200" dirty="0" err="1" smtClean="0">
                <a:solidFill>
                  <a:srgbClr val="A6A6A6"/>
                </a:solidFill>
              </a:rPr>
              <a:t>τ</a:t>
            </a:r>
            <a:r>
              <a:rPr lang="en-US" sz="1200" baseline="-25000" dirty="0" smtClean="0">
                <a:solidFill>
                  <a:srgbClr val="A6A6A6"/>
                </a:solidFill>
              </a:rPr>
              <a:t> </a:t>
            </a:r>
            <a:r>
              <a:rPr lang="en-US" sz="1200" dirty="0" smtClean="0">
                <a:solidFill>
                  <a:srgbClr val="A6A6A6"/>
                </a:solidFill>
              </a:rPr>
              <a:t>= 71 d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53" name="Rounded Rectangle 152"/>
          <p:cNvSpPr>
            <a:spLocks noChangeAspect="1"/>
          </p:cNvSpPr>
          <p:nvPr/>
        </p:nvSpPr>
        <p:spPr>
          <a:xfrm>
            <a:off x="4021363" y="2076014"/>
            <a:ext cx="822960" cy="54864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SOM4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τ</a:t>
            </a:r>
            <a:r>
              <a:rPr lang="en-US" sz="1200" baseline="-25000" dirty="0" smtClean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= 27 y</a:t>
            </a:r>
          </a:p>
        </p:txBody>
      </p:sp>
      <p:sp>
        <p:nvSpPr>
          <p:cNvPr id="154" name="Rounded Rectangle 153"/>
          <p:cNvSpPr>
            <a:spLocks noChangeAspect="1"/>
          </p:cNvSpPr>
          <p:nvPr/>
        </p:nvSpPr>
        <p:spPr>
          <a:xfrm>
            <a:off x="897167" y="186251"/>
            <a:ext cx="822956" cy="548636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A6A6A6"/>
                </a:solidFill>
              </a:rPr>
              <a:t>Plant </a:t>
            </a:r>
          </a:p>
        </p:txBody>
      </p:sp>
      <p:cxnSp>
        <p:nvCxnSpPr>
          <p:cNvPr id="155" name="Straight Connector 154"/>
          <p:cNvCxnSpPr/>
          <p:nvPr/>
        </p:nvCxnSpPr>
        <p:spPr>
          <a:xfrm>
            <a:off x="577123" y="948254"/>
            <a:ext cx="25908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>
            <a:off x="3167923" y="948254"/>
            <a:ext cx="0" cy="23601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>
            <a:off x="1872523" y="948254"/>
            <a:ext cx="0" cy="25832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>
            <a:off x="577123" y="940838"/>
            <a:ext cx="0" cy="23601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>
            <a:off x="1339123" y="719654"/>
            <a:ext cx="0" cy="22860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>
            <a:stCxn id="75" idx="2"/>
            <a:endCxn id="76" idx="0"/>
          </p:cNvCxnSpPr>
          <p:nvPr/>
        </p:nvCxnSpPr>
        <p:spPr>
          <a:xfrm>
            <a:off x="531403" y="1745837"/>
            <a:ext cx="0" cy="33017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>
            <a:stCxn id="151" idx="2"/>
            <a:endCxn id="77" idx="0"/>
          </p:cNvCxnSpPr>
          <p:nvPr/>
        </p:nvCxnSpPr>
        <p:spPr>
          <a:xfrm flipH="1">
            <a:off x="1826803" y="1745837"/>
            <a:ext cx="15240" cy="33017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>
            <a:stCxn id="152" idx="2"/>
            <a:endCxn id="78" idx="0"/>
          </p:cNvCxnSpPr>
          <p:nvPr/>
        </p:nvCxnSpPr>
        <p:spPr>
          <a:xfrm>
            <a:off x="3137443" y="1745837"/>
            <a:ext cx="0" cy="33017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/>
          <p:nvPr/>
        </p:nvCxnSpPr>
        <p:spPr>
          <a:xfrm>
            <a:off x="516163" y="1862654"/>
            <a:ext cx="21336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TextBox 163"/>
          <p:cNvSpPr txBox="1"/>
          <p:nvPr/>
        </p:nvSpPr>
        <p:spPr>
          <a:xfrm>
            <a:off x="653323" y="1710254"/>
            <a:ext cx="45750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A6A6A6"/>
                </a:solidFill>
              </a:rPr>
              <a:t>0.39</a:t>
            </a:r>
            <a:endParaRPr lang="en-US" sz="1200" dirty="0">
              <a:solidFill>
                <a:srgbClr val="A6A6A6"/>
              </a:solidFill>
            </a:endParaRPr>
          </a:p>
        </p:txBody>
      </p:sp>
      <p:cxnSp>
        <p:nvCxnSpPr>
          <p:cNvPr id="165" name="Straight Arrow Connector 164"/>
          <p:cNvCxnSpPr/>
          <p:nvPr/>
        </p:nvCxnSpPr>
        <p:spPr>
          <a:xfrm>
            <a:off x="3167923" y="1862654"/>
            <a:ext cx="21336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2150346" y="1710254"/>
            <a:ext cx="45750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A6A6A6"/>
                </a:solidFill>
              </a:rPr>
              <a:t>0.29</a:t>
            </a:r>
            <a:endParaRPr lang="en-US" sz="1200" dirty="0">
              <a:solidFill>
                <a:srgbClr val="A6A6A6"/>
              </a:solidFill>
            </a:endParaRPr>
          </a:p>
        </p:txBody>
      </p:sp>
      <p:cxnSp>
        <p:nvCxnSpPr>
          <p:cNvPr id="167" name="Straight Arrow Connector 166"/>
          <p:cNvCxnSpPr>
            <a:stCxn id="76" idx="3"/>
            <a:endCxn id="77" idx="1"/>
          </p:cNvCxnSpPr>
          <p:nvPr/>
        </p:nvCxnSpPr>
        <p:spPr>
          <a:xfrm>
            <a:off x="942883" y="2350334"/>
            <a:ext cx="4724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/>
          <p:cNvCxnSpPr>
            <a:stCxn id="77" idx="3"/>
            <a:endCxn id="78" idx="1"/>
          </p:cNvCxnSpPr>
          <p:nvPr/>
        </p:nvCxnSpPr>
        <p:spPr>
          <a:xfrm>
            <a:off x="2238283" y="2350334"/>
            <a:ext cx="4876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931146" y="1893134"/>
            <a:ext cx="484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0.28</a:t>
            </a:r>
            <a:endParaRPr lang="en-US" sz="1200" dirty="0"/>
          </a:p>
        </p:txBody>
      </p:sp>
      <p:sp>
        <p:nvSpPr>
          <p:cNvPr id="170" name="TextBox 169"/>
          <p:cNvSpPr txBox="1"/>
          <p:nvPr/>
        </p:nvSpPr>
        <p:spPr>
          <a:xfrm>
            <a:off x="2253523" y="1859380"/>
            <a:ext cx="484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0.46</a:t>
            </a:r>
            <a:endParaRPr lang="en-US" sz="1200" dirty="0"/>
          </a:p>
        </p:txBody>
      </p:sp>
      <p:cxnSp>
        <p:nvCxnSpPr>
          <p:cNvPr id="171" name="Straight Arrow Connector 170"/>
          <p:cNvCxnSpPr>
            <a:stCxn id="78" idx="3"/>
            <a:endCxn id="153" idx="1"/>
          </p:cNvCxnSpPr>
          <p:nvPr/>
        </p:nvCxnSpPr>
        <p:spPr>
          <a:xfrm>
            <a:off x="3548923" y="2350334"/>
            <a:ext cx="4724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3396523" y="1710254"/>
            <a:ext cx="457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A6A6A6"/>
                </a:solidFill>
              </a:rPr>
              <a:t>0.55</a:t>
            </a:r>
            <a:endParaRPr lang="en-US" sz="1200" dirty="0">
              <a:solidFill>
                <a:srgbClr val="A6A6A6"/>
              </a:solidFill>
            </a:endParaRPr>
          </a:p>
        </p:txBody>
      </p:sp>
      <p:cxnSp>
        <p:nvCxnSpPr>
          <p:cNvPr id="173" name="Straight Arrow Connector 172"/>
          <p:cNvCxnSpPr/>
          <p:nvPr/>
        </p:nvCxnSpPr>
        <p:spPr>
          <a:xfrm flipV="1">
            <a:off x="1186723" y="2109120"/>
            <a:ext cx="558" cy="210734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/>
          <p:cNvCxnSpPr/>
          <p:nvPr/>
        </p:nvCxnSpPr>
        <p:spPr>
          <a:xfrm flipV="1">
            <a:off x="2482123" y="2091254"/>
            <a:ext cx="0" cy="2286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/>
          <p:nvPr/>
        </p:nvCxnSpPr>
        <p:spPr>
          <a:xfrm flipV="1">
            <a:off x="3774636" y="2091254"/>
            <a:ext cx="2887" cy="22776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Rounded Rectangle 175"/>
          <p:cNvSpPr>
            <a:spLocks noChangeAspect="1"/>
          </p:cNvSpPr>
          <p:nvPr/>
        </p:nvSpPr>
        <p:spPr>
          <a:xfrm>
            <a:off x="2040163" y="187215"/>
            <a:ext cx="822960" cy="54864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A6A6A6"/>
                </a:solidFill>
              </a:rPr>
              <a:t>CWD</a:t>
            </a:r>
          </a:p>
          <a:p>
            <a:pPr algn="ctr"/>
            <a:r>
              <a:rPr lang="en-US" sz="1200" dirty="0" err="1">
                <a:solidFill>
                  <a:srgbClr val="A6A6A6"/>
                </a:solidFill>
              </a:rPr>
              <a:t>τ</a:t>
            </a:r>
            <a:r>
              <a:rPr lang="en-US" sz="1200" baseline="-25000" dirty="0">
                <a:solidFill>
                  <a:srgbClr val="A6A6A6"/>
                </a:solidFill>
              </a:rPr>
              <a:t> </a:t>
            </a:r>
            <a:r>
              <a:rPr lang="en-US" sz="1200" dirty="0">
                <a:solidFill>
                  <a:srgbClr val="A6A6A6"/>
                </a:solidFill>
              </a:rPr>
              <a:t>= </a:t>
            </a:r>
            <a:r>
              <a:rPr lang="en-US" sz="1200" dirty="0" smtClean="0">
                <a:solidFill>
                  <a:srgbClr val="A6A6A6"/>
                </a:solidFill>
              </a:rPr>
              <a:t>2.7 y </a:t>
            </a:r>
          </a:p>
        </p:txBody>
      </p:sp>
      <p:cxnSp>
        <p:nvCxnSpPr>
          <p:cNvPr id="177" name="Straight Arrow Connector 176"/>
          <p:cNvCxnSpPr>
            <a:stCxn id="154" idx="3"/>
            <a:endCxn id="176" idx="1"/>
          </p:cNvCxnSpPr>
          <p:nvPr/>
        </p:nvCxnSpPr>
        <p:spPr>
          <a:xfrm>
            <a:off x="1720123" y="460569"/>
            <a:ext cx="320040" cy="96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8" name="Rounded Rectangle 177"/>
          <p:cNvSpPr>
            <a:spLocks/>
          </p:cNvSpPr>
          <p:nvPr/>
        </p:nvSpPr>
        <p:spPr>
          <a:xfrm>
            <a:off x="2024923" y="2853254"/>
            <a:ext cx="914400" cy="54864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LabileDOC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τ</a:t>
            </a:r>
            <a:r>
              <a:rPr lang="en-US" sz="1200" baseline="-25000" dirty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= </a:t>
            </a:r>
            <a:r>
              <a:rPr lang="en-US" sz="1200" dirty="0" smtClean="0">
                <a:solidFill>
                  <a:schemeClr val="tx1"/>
                </a:solidFill>
              </a:rPr>
              <a:t>20 h</a:t>
            </a:r>
          </a:p>
        </p:txBody>
      </p:sp>
      <p:cxnSp>
        <p:nvCxnSpPr>
          <p:cNvPr id="179" name="Straight Arrow Connector 178"/>
          <p:cNvCxnSpPr/>
          <p:nvPr/>
        </p:nvCxnSpPr>
        <p:spPr>
          <a:xfrm flipH="1">
            <a:off x="348523" y="1862654"/>
            <a:ext cx="228600" cy="0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1857933" y="3615254"/>
            <a:ext cx="1295400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/>
          <p:cNvCxnSpPr/>
          <p:nvPr/>
        </p:nvCxnSpPr>
        <p:spPr>
          <a:xfrm>
            <a:off x="2482123" y="719654"/>
            <a:ext cx="0" cy="22860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/>
          <p:nvPr/>
        </p:nvCxnSpPr>
        <p:spPr>
          <a:xfrm>
            <a:off x="1811563" y="1862654"/>
            <a:ext cx="213360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/>
          <p:nvPr/>
        </p:nvCxnSpPr>
        <p:spPr>
          <a:xfrm flipH="1">
            <a:off x="1643923" y="1862654"/>
            <a:ext cx="228600" cy="0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/>
          <p:nvPr/>
        </p:nvCxnSpPr>
        <p:spPr>
          <a:xfrm flipH="1">
            <a:off x="2939323" y="1862654"/>
            <a:ext cx="228600" cy="0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>
            <a:off x="1186723" y="2319854"/>
            <a:ext cx="0" cy="381000"/>
          </a:xfrm>
          <a:prstGeom prst="straightConnector1">
            <a:avLst/>
          </a:prstGeom>
          <a:ln w="19050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/>
          <p:nvPr/>
        </p:nvCxnSpPr>
        <p:spPr>
          <a:xfrm>
            <a:off x="2482123" y="2319854"/>
            <a:ext cx="0" cy="533400"/>
          </a:xfrm>
          <a:prstGeom prst="straightConnector1">
            <a:avLst/>
          </a:prstGeom>
          <a:ln w="19050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/>
          <p:nvPr/>
        </p:nvCxnSpPr>
        <p:spPr>
          <a:xfrm>
            <a:off x="3774636" y="2319854"/>
            <a:ext cx="2887" cy="381000"/>
          </a:xfrm>
          <a:prstGeom prst="straightConnector1">
            <a:avLst/>
          </a:prstGeom>
          <a:ln w="19050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8" name="Rounded Rectangle 187"/>
          <p:cNvSpPr>
            <a:spLocks noChangeAspect="1"/>
          </p:cNvSpPr>
          <p:nvPr/>
        </p:nvSpPr>
        <p:spPr>
          <a:xfrm>
            <a:off x="1278163" y="4666814"/>
            <a:ext cx="822960" cy="54864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MeGH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>
                <a:solidFill>
                  <a:schemeClr val="tx1"/>
                </a:solidFill>
              </a:rPr>
              <a:t>τ</a:t>
            </a:r>
            <a:r>
              <a:rPr lang="en-US" sz="1200" baseline="-25000" dirty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= 20 </a:t>
            </a:r>
            <a:r>
              <a:rPr lang="en-US" sz="1200" dirty="0" smtClean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89" name="Rounded Rectangle 188"/>
          <p:cNvSpPr>
            <a:spLocks noChangeAspect="1"/>
          </p:cNvSpPr>
          <p:nvPr/>
        </p:nvSpPr>
        <p:spPr>
          <a:xfrm>
            <a:off x="2238933" y="4666814"/>
            <a:ext cx="822960" cy="54864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MeGA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>
                <a:solidFill>
                  <a:schemeClr val="tx1"/>
                </a:solidFill>
              </a:rPr>
              <a:t>τ</a:t>
            </a:r>
            <a:r>
              <a:rPr lang="en-US" sz="1200" baseline="-25000" dirty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= 20 </a:t>
            </a:r>
            <a:r>
              <a:rPr lang="en-US" sz="1200" dirty="0" smtClean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90" name="Rounded Rectangle 189"/>
          <p:cNvSpPr>
            <a:spLocks noChangeAspect="1"/>
          </p:cNvSpPr>
          <p:nvPr/>
        </p:nvSpPr>
        <p:spPr>
          <a:xfrm>
            <a:off x="3167923" y="4666814"/>
            <a:ext cx="822960" cy="54864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FeRB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>
                <a:solidFill>
                  <a:schemeClr val="tx1"/>
                </a:solidFill>
              </a:rPr>
              <a:t>τ</a:t>
            </a:r>
            <a:r>
              <a:rPr lang="en-US" sz="1200" baseline="-25000" dirty="0">
                <a:solidFill>
                  <a:schemeClr val="tx1"/>
                </a:solidFill>
              </a:rPr>
              <a:t> </a:t>
            </a:r>
            <a:r>
              <a:rPr lang="en-US" sz="1200" dirty="0">
                <a:solidFill>
                  <a:schemeClr val="tx1"/>
                </a:solidFill>
              </a:rPr>
              <a:t>= 20 </a:t>
            </a:r>
            <a:r>
              <a:rPr lang="en-US" sz="1200" dirty="0" smtClean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91" name="Rounded Rectangle 190"/>
          <p:cNvSpPr>
            <a:spLocks noChangeAspect="1"/>
          </p:cNvSpPr>
          <p:nvPr/>
        </p:nvSpPr>
        <p:spPr>
          <a:xfrm>
            <a:off x="1476933" y="3752414"/>
            <a:ext cx="822960" cy="54864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H</a:t>
            </a:r>
            <a:r>
              <a:rPr lang="en-US" sz="1200" baseline="-25000" dirty="0" smtClean="0">
                <a:solidFill>
                  <a:schemeClr val="tx1"/>
                </a:solidFill>
              </a:rPr>
              <a:t>2</a:t>
            </a:r>
            <a:endParaRPr lang="en-US" sz="1200" baseline="-25000" dirty="0">
              <a:solidFill>
                <a:schemeClr val="tx1"/>
              </a:solidFill>
            </a:endParaRPr>
          </a:p>
        </p:txBody>
      </p:sp>
      <p:sp>
        <p:nvSpPr>
          <p:cNvPr id="192" name="Rounded Rectangle 191"/>
          <p:cNvSpPr>
            <a:spLocks noChangeAspect="1"/>
          </p:cNvSpPr>
          <p:nvPr/>
        </p:nvSpPr>
        <p:spPr>
          <a:xfrm>
            <a:off x="2772333" y="3752414"/>
            <a:ext cx="822960" cy="54864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Ac</a:t>
            </a:r>
            <a:endParaRPr lang="en-US" sz="1200" baseline="-25000" dirty="0" smtClean="0">
              <a:solidFill>
                <a:schemeClr val="tx1"/>
              </a:solidFill>
            </a:endParaRPr>
          </a:p>
        </p:txBody>
      </p:sp>
      <p:cxnSp>
        <p:nvCxnSpPr>
          <p:cNvPr id="193" name="Straight Arrow Connector 192"/>
          <p:cNvCxnSpPr/>
          <p:nvPr/>
        </p:nvCxnSpPr>
        <p:spPr>
          <a:xfrm>
            <a:off x="2482123" y="3386654"/>
            <a:ext cx="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/>
          <p:nvPr/>
        </p:nvCxnSpPr>
        <p:spPr>
          <a:xfrm>
            <a:off x="1857933" y="3615254"/>
            <a:ext cx="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Arrow Connector 194"/>
          <p:cNvCxnSpPr/>
          <p:nvPr/>
        </p:nvCxnSpPr>
        <p:spPr>
          <a:xfrm>
            <a:off x="3153333" y="3615254"/>
            <a:ext cx="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/>
        </p:nvCxnSpPr>
        <p:spPr>
          <a:xfrm>
            <a:off x="1643923" y="4529654"/>
            <a:ext cx="1981200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/>
          <p:nvPr/>
        </p:nvCxnSpPr>
        <p:spPr>
          <a:xfrm>
            <a:off x="1659163" y="4529654"/>
            <a:ext cx="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/>
          <p:cNvCxnSpPr/>
          <p:nvPr/>
        </p:nvCxnSpPr>
        <p:spPr>
          <a:xfrm>
            <a:off x="2619933" y="4529654"/>
            <a:ext cx="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/>
          <p:cNvCxnSpPr/>
          <p:nvPr/>
        </p:nvCxnSpPr>
        <p:spPr>
          <a:xfrm>
            <a:off x="3609883" y="4529654"/>
            <a:ext cx="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/>
          <p:cNvCxnSpPr/>
          <p:nvPr/>
        </p:nvCxnSpPr>
        <p:spPr>
          <a:xfrm>
            <a:off x="1857933" y="4301054"/>
            <a:ext cx="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/>
          <p:cNvCxnSpPr/>
          <p:nvPr/>
        </p:nvCxnSpPr>
        <p:spPr>
          <a:xfrm>
            <a:off x="3153333" y="4301054"/>
            <a:ext cx="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/>
          <p:cNvCxnSpPr>
            <a:cxnSpLocks noChangeAspect="1"/>
          </p:cNvCxnSpPr>
          <p:nvPr/>
        </p:nvCxnSpPr>
        <p:spPr>
          <a:xfrm rot="10800000" flipV="1">
            <a:off x="2492933" y="5233320"/>
            <a:ext cx="558" cy="210734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Arrow Connector 202"/>
          <p:cNvCxnSpPr>
            <a:cxnSpLocks noChangeAspect="1"/>
          </p:cNvCxnSpPr>
          <p:nvPr/>
        </p:nvCxnSpPr>
        <p:spPr>
          <a:xfrm rot="10800000" flipV="1">
            <a:off x="2835833" y="5215454"/>
            <a:ext cx="558" cy="210734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>
            <a:cxnSpLocks noChangeAspect="1"/>
          </p:cNvCxnSpPr>
          <p:nvPr/>
        </p:nvCxnSpPr>
        <p:spPr>
          <a:xfrm rot="10800000" flipV="1">
            <a:off x="1691624" y="5215454"/>
            <a:ext cx="558" cy="210734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4082323" y="4420444"/>
            <a:ext cx="5950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 smtClean="0"/>
              <a:t>Fe(III)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4082323" y="5258644"/>
            <a:ext cx="5522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 smtClean="0"/>
              <a:t>Fe(II)</a:t>
            </a:r>
          </a:p>
        </p:txBody>
      </p:sp>
      <p:sp>
        <p:nvSpPr>
          <p:cNvPr id="207" name="Curved Left Arrow 206"/>
          <p:cNvSpPr/>
          <p:nvPr/>
        </p:nvSpPr>
        <p:spPr>
          <a:xfrm>
            <a:off x="1034323" y="4682054"/>
            <a:ext cx="152400" cy="609600"/>
          </a:xfrm>
          <a:prstGeom prst="curvedLeftArrow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09" name="Curved Right Arrow 208"/>
          <p:cNvSpPr/>
          <p:nvPr/>
        </p:nvSpPr>
        <p:spPr>
          <a:xfrm>
            <a:off x="4082323" y="4682054"/>
            <a:ext cx="152400" cy="609600"/>
          </a:xfrm>
          <a:prstGeom prst="curvedRightArrow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714168" y="4377254"/>
            <a:ext cx="4725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 smtClean="0"/>
              <a:t>CO</a:t>
            </a:r>
            <a:r>
              <a:rPr lang="en-US" sz="1200" baseline="-25000" dirty="0" smtClean="0"/>
              <a:t>2</a:t>
            </a:r>
          </a:p>
        </p:txBody>
      </p:sp>
      <p:sp>
        <p:nvSpPr>
          <p:cNvPr id="211" name="TextBox 210"/>
          <p:cNvSpPr txBox="1"/>
          <p:nvPr/>
        </p:nvSpPr>
        <p:spPr>
          <a:xfrm>
            <a:off x="698813" y="5258644"/>
            <a:ext cx="4725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 smtClean="0"/>
              <a:t>CH</a:t>
            </a:r>
            <a:r>
              <a:rPr lang="en-US" sz="1200" baseline="-25000" dirty="0" smtClean="0"/>
              <a:t>4</a:t>
            </a:r>
          </a:p>
        </p:txBody>
      </p:sp>
      <p:sp>
        <p:nvSpPr>
          <p:cNvPr id="212" name="TextBox 211"/>
          <p:cNvSpPr txBox="1"/>
          <p:nvPr/>
        </p:nvSpPr>
        <p:spPr>
          <a:xfrm>
            <a:off x="1478173" y="5411044"/>
            <a:ext cx="4725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 smtClean="0">
                <a:solidFill>
                  <a:srgbClr val="FF0000"/>
                </a:solidFill>
              </a:rPr>
              <a:t>CH</a:t>
            </a:r>
            <a:r>
              <a:rPr lang="en-US" sz="1200" baseline="-25000" dirty="0" smtClean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13" name="TextBox 212"/>
          <p:cNvSpPr txBox="1"/>
          <p:nvPr/>
        </p:nvSpPr>
        <p:spPr>
          <a:xfrm>
            <a:off x="2634523" y="5411044"/>
            <a:ext cx="4725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 smtClean="0">
                <a:solidFill>
                  <a:srgbClr val="FF0000"/>
                </a:solidFill>
              </a:rPr>
              <a:t>CH</a:t>
            </a:r>
            <a:r>
              <a:rPr lang="en-US" sz="1200" baseline="-25000" dirty="0" smtClean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15" name="TextBox 214"/>
          <p:cNvSpPr txBox="1"/>
          <p:nvPr/>
        </p:nvSpPr>
        <p:spPr>
          <a:xfrm>
            <a:off x="2253523" y="5411044"/>
            <a:ext cx="4725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 smtClean="0"/>
              <a:t>CO</a:t>
            </a:r>
            <a:r>
              <a:rPr lang="en-US" sz="1200" baseline="-25000" dirty="0" smtClean="0"/>
              <a:t>2</a:t>
            </a:r>
          </a:p>
        </p:txBody>
      </p:sp>
      <p:cxnSp>
        <p:nvCxnSpPr>
          <p:cNvPr id="216" name="Straight Connector 215"/>
          <p:cNvCxnSpPr/>
          <p:nvPr/>
        </p:nvCxnSpPr>
        <p:spPr>
          <a:xfrm>
            <a:off x="1186723" y="2700854"/>
            <a:ext cx="2590800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>
            <a:off x="3480411" y="3462854"/>
            <a:ext cx="1236912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 smtClean="0">
                <a:solidFill>
                  <a:srgbClr val="0000FF"/>
                </a:solidFill>
              </a:rPr>
              <a:t>Anaerobic</a:t>
            </a:r>
          </a:p>
        </p:txBody>
      </p:sp>
      <p:cxnSp>
        <p:nvCxnSpPr>
          <p:cNvPr id="79" name="Straight Arrow Connector 78"/>
          <p:cNvCxnSpPr>
            <a:cxnSpLocks noChangeAspect="1"/>
          </p:cNvCxnSpPr>
          <p:nvPr/>
        </p:nvCxnSpPr>
        <p:spPr>
          <a:xfrm rot="10800000" flipV="1">
            <a:off x="3576305" y="5215454"/>
            <a:ext cx="558" cy="210734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362853" y="5411044"/>
            <a:ext cx="4725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 smtClean="0"/>
              <a:t>CO</a:t>
            </a:r>
            <a:r>
              <a:rPr lang="en-US" sz="1200" baseline="-25000" dirty="0" smtClean="0"/>
              <a:t>2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637823" y="1843178"/>
            <a:ext cx="4725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 smtClean="0"/>
              <a:t>CO</a:t>
            </a:r>
            <a:r>
              <a:rPr lang="en-US" sz="1200" baseline="-25000" dirty="0" smtClean="0"/>
              <a:t>2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482123" y="1766978"/>
            <a:ext cx="4725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 smtClean="0"/>
              <a:t>CO</a:t>
            </a:r>
            <a:r>
              <a:rPr lang="en-US" sz="1200" baseline="-25000" dirty="0" smtClean="0"/>
              <a:t>2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945423" y="1703478"/>
            <a:ext cx="4725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 smtClean="0"/>
              <a:t>CO</a:t>
            </a:r>
            <a:r>
              <a:rPr lang="en-US" sz="1200" baseline="-25000" dirty="0" smtClean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79690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</TotalTime>
  <Words>87</Words>
  <Application>Microsoft Macintosh PowerPoint</Application>
  <PresentationFormat>Custom</PresentationFormat>
  <Paragraphs>44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Oak Ridge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Tang, Guoping</dc:creator>
  <cp:lastModifiedBy>Tang, Guoping</cp:lastModifiedBy>
  <cp:revision>11</cp:revision>
  <dcterms:created xsi:type="dcterms:W3CDTF">2016-02-16T20:14:41Z</dcterms:created>
  <dcterms:modified xsi:type="dcterms:W3CDTF">2016-05-06T16:52:39Z</dcterms:modified>
</cp:coreProperties>
</file>